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77" r:id="rId3"/>
    <p:sldId id="279" r:id="rId4"/>
    <p:sldId id="282" r:id="rId5"/>
    <p:sldId id="28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E8C82"/>
            </a:solidFill>
            <a:ln>
              <a:noFill/>
            </a:ln>
          </c:spPr>
          <c:invertIfNegative val="1"/>
          <c:dLbls>
            <c:numFmt formatCode="#,##0.0" sourceLinked="0"/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400">
                    <a:solidFill>
                      <a:srgbClr val="1B2A44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</c:f>
              <c:strCache>
                <c:ptCount val="4"/>
                <c:pt idx="0">
                  <c:v>Platinum</c:v>
                </c:pt>
                <c:pt idx="1">
                  <c:v>Gold</c:v>
                </c:pt>
                <c:pt idx="2">
                  <c:v>Silver</c:v>
                </c:pt>
                <c:pt idx="3">
                  <c:v>Bronze</c:v>
                </c:pt>
              </c:strCache>
            </c:strRef>
          </c:cat>
          <c:val>
            <c:numRef>
              <c:f>Sheet1!$B$1</c:f>
              <c:numCache>
                <c:formatCode>#,##0.0</c:formatCode>
                <c:ptCount val="4"/>
                <c:pt idx="0">
                  <c:v>808.9</c:v>
                </c:pt>
                <c:pt idx="1">
                  <c:v>667.8</c:v>
                </c:pt>
                <c:pt idx="2">
                  <c:v>327</c:v>
                </c:pt>
                <c:pt idx="3">
                  <c:v>136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0-604F-4539-892D-EDBAD2C11C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11"/>
        <c:axId val="222"/>
      </c:barChart>
      <c:catAx>
        <c:axId val="111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solidFill>
              <a:srgbClr val="C7D2DC"/>
            </a:solidFill>
          </a:ln>
        </c:spPr>
        <c:txPr>
          <a:bodyPr/>
          <a:lstStyle/>
          <a:p>
            <a:pPr>
              <a:defRPr sz="1400">
                <a:solidFill>
                  <a:srgbClr val="1B2A44"/>
                </a:solidFill>
              </a:defRPr>
            </a:pPr>
            <a:endParaRPr lang="en-US"/>
          </a:p>
        </c:txPr>
        <c:crossAx val="222"/>
        <c:crosses val="autoZero"/>
        <c:auto val="1"/>
        <c:lblAlgn val="ctr"/>
        <c:lblOffset val="100"/>
        <c:noMultiLvlLbl val="1"/>
      </c:catAx>
      <c:valAx>
        <c:axId val="222"/>
        <c:scaling>
          <c:orientation val="minMax"/>
        </c:scaling>
        <c:delete val="1"/>
        <c:axPos val="t"/>
        <c:numFmt formatCode="#,##0.0" sourceLinked="1"/>
        <c:majorTickMark val="none"/>
        <c:minorTickMark val="none"/>
        <c:tickLblPos val="none"/>
        <c:crossAx val="111"/>
        <c:crosses val="autoZero"/>
        <c:crossBetween val="between"/>
      </c:valAx>
    </c:plotArea>
    <c:plotVisOnly val="1"/>
    <c:dispBlanksAs val="zero"/>
    <c:showDLblsOverMax val="1"/>
  </c:chart>
  <c:spPr>
    <a:noFill/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9A7B24"/>
            </a:solidFill>
            <a:ln>
              <a:noFill/>
            </a:ln>
          </c:spPr>
          <c:invertIfNegative val="1"/>
          <c:dLbls>
            <c:numFmt formatCode="#,##0.0" sourceLinked="0"/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400">
                    <a:solidFill>
                      <a:srgbClr val="1B2A44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</c:f>
              <c:strCache>
                <c:ptCount val="10"/>
                <c:pt idx="0">
                  <c:v>BlackRock</c:v>
                </c:pt>
                <c:pt idx="1">
                  <c:v>Norges Bank IM</c:v>
                </c:pt>
                <c:pt idx="2">
                  <c:v>GIC</c:v>
                </c:pt>
                <c:pt idx="3">
                  <c:v>GPIF</c:v>
                </c:pt>
                <c:pt idx="4">
                  <c:v>Bridgewater</c:v>
                </c:pt>
                <c:pt idx="5">
                  <c:v>Citadel</c:v>
                </c:pt>
                <c:pt idx="6">
                  <c:v>Millennium</c:v>
                </c:pt>
                <c:pt idx="7">
                  <c:v>PIMCO</c:v>
                </c:pt>
                <c:pt idx="8">
                  <c:v>Saudi PIF</c:v>
                </c:pt>
                <c:pt idx="9">
                  <c:v>Elliott</c:v>
                </c:pt>
              </c:strCache>
            </c:strRef>
          </c:cat>
          <c:val>
            <c:numRef>
              <c:f>Sheet1!$B$1</c:f>
              <c:numCache>
                <c:formatCode>#,##0.0</c:formatCode>
                <c:ptCount val="10"/>
                <c:pt idx="0">
                  <c:v>74.3</c:v>
                </c:pt>
                <c:pt idx="1">
                  <c:v>61.9</c:v>
                </c:pt>
                <c:pt idx="2">
                  <c:v>58.1</c:v>
                </c:pt>
                <c:pt idx="3">
                  <c:v>55.6</c:v>
                </c:pt>
                <c:pt idx="4">
                  <c:v>53.2</c:v>
                </c:pt>
                <c:pt idx="5">
                  <c:v>51.8</c:v>
                </c:pt>
                <c:pt idx="6">
                  <c:v>49.6</c:v>
                </c:pt>
                <c:pt idx="7">
                  <c:v>48.8</c:v>
                </c:pt>
                <c:pt idx="8">
                  <c:v>47.9</c:v>
                </c:pt>
                <c:pt idx="9">
                  <c:v>46.3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0-263D-4F31-9E37-4A2AF855AA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11"/>
        <c:axId val="222"/>
      </c:barChart>
      <c:catAx>
        <c:axId val="111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solidFill>
              <a:srgbClr val="C7D2DC"/>
            </a:solidFill>
          </a:ln>
        </c:spPr>
        <c:txPr>
          <a:bodyPr/>
          <a:lstStyle/>
          <a:p>
            <a:pPr>
              <a:defRPr sz="1400">
                <a:solidFill>
                  <a:srgbClr val="1B2A44"/>
                </a:solidFill>
              </a:defRPr>
            </a:pPr>
            <a:endParaRPr lang="en-US"/>
          </a:p>
        </c:txPr>
        <c:crossAx val="222"/>
        <c:crosses val="autoZero"/>
        <c:auto val="1"/>
        <c:lblAlgn val="ctr"/>
        <c:lblOffset val="100"/>
        <c:noMultiLvlLbl val="1"/>
      </c:catAx>
      <c:valAx>
        <c:axId val="222"/>
        <c:scaling>
          <c:orientation val="minMax"/>
        </c:scaling>
        <c:delete val="1"/>
        <c:axPos val="t"/>
        <c:numFmt formatCode="#,##0.0" sourceLinked="1"/>
        <c:majorTickMark val="none"/>
        <c:minorTickMark val="none"/>
        <c:tickLblPos val="none"/>
        <c:crossAx val="111"/>
        <c:crosses val="autoZero"/>
        <c:crossBetween val="between"/>
      </c:valAx>
    </c:plotArea>
    <c:plotVisOnly val="1"/>
    <c:dispBlanksAs val="zero"/>
    <c:showDLblsOverMax val="1"/>
  </c:chart>
  <c:spPr>
    <a:noFill/>
    <a:ln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E8C82"/>
            </a:solidFill>
            <a:ln>
              <a:noFill/>
            </a:ln>
          </c:spPr>
          <c:invertIfNegative val="1"/>
          <c:dLbls>
            <c:numFmt formatCode="#,##0.0" sourceLinked="0"/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400">
                    <a:solidFill>
                      <a:srgbClr val="1B2A44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S!$A$1</c:f>
              <c:strCache>
                <c:ptCount val="6"/>
                <c:pt idx="0">
                  <c:v>Asset Manager</c:v>
                </c:pt>
                <c:pt idx="1">
                  <c:v>Sovereign Wealth</c:v>
                </c:pt>
                <c:pt idx="2">
                  <c:v>Hedge Fund</c:v>
                </c:pt>
                <c:pt idx="3">
                  <c:v>Public Pension</c:v>
                </c:pt>
                <c:pt idx="4">
                  <c:v>Insurer / AM</c:v>
                </c:pt>
                <c:pt idx="5">
                  <c:v>Insurer</c:v>
                </c:pt>
              </c:strCache>
            </c:strRef>
          </c:cat>
          <c:val>
            <c:numRef>
              <c:f>S!$B$1</c:f>
              <c:numCache>
                <c:formatCode>#,##0.0</c:formatCode>
                <c:ptCount val="6"/>
                <c:pt idx="0">
                  <c:v>495.1</c:v>
                </c:pt>
                <c:pt idx="1">
                  <c:v>479.9</c:v>
                </c:pt>
                <c:pt idx="2">
                  <c:v>399.7</c:v>
                </c:pt>
                <c:pt idx="3">
                  <c:v>244.5</c:v>
                </c:pt>
                <c:pt idx="4">
                  <c:v>106.3</c:v>
                </c:pt>
                <c:pt idx="5">
                  <c:v>74.3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0-FECB-47F0-89B7-AF184F518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1"/>
        <c:axId val="22"/>
      </c:barChart>
      <c:catAx>
        <c:axId val="11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solidFill>
              <a:srgbClr val="C7D2DC"/>
            </a:solidFill>
          </a:ln>
        </c:spPr>
        <c:txPr>
          <a:bodyPr/>
          <a:lstStyle/>
          <a:p>
            <a:pPr>
              <a:defRPr sz="1400">
                <a:solidFill>
                  <a:srgbClr val="1B2A44"/>
                </a:solidFill>
              </a:defRPr>
            </a:pPr>
            <a:endParaRPr lang="en-US"/>
          </a:p>
        </c:txPr>
        <c:crossAx val="22"/>
        <c:crosses val="autoZero"/>
        <c:auto val="1"/>
        <c:lblAlgn val="ctr"/>
        <c:lblOffset val="100"/>
        <c:noMultiLvlLbl val="1"/>
      </c:catAx>
      <c:valAx>
        <c:axId val="22"/>
        <c:scaling>
          <c:orientation val="minMax"/>
        </c:scaling>
        <c:delete val="1"/>
        <c:axPos val="t"/>
        <c:numFmt formatCode="#,##0.0" sourceLinked="1"/>
        <c:majorTickMark val="none"/>
        <c:minorTickMark val="none"/>
        <c:tickLblPos val="none"/>
        <c:crossAx val="11"/>
        <c:crosses val="autoZero"/>
        <c:crossBetween val="between"/>
      </c:valAx>
    </c:plotArea>
    <c:plotVisOnly val="1"/>
    <c:dispBlanksAs val="zero"/>
    <c:showDLblsOverMax val="1"/>
  </c:chart>
  <c:spPr>
    <a:noFill/>
    <a:ln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9A7B24"/>
            </a:solidFill>
            <a:ln>
              <a:noFill/>
            </a:ln>
          </c:spPr>
          <c:invertIfNegative val="1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943-4AF3-9C7F-27EFBBCE8F00}"/>
              </c:ext>
            </c:extLst>
          </c:dPt>
          <c:dPt>
            <c:idx val="1"/>
            <c:invertIfNegative val="0"/>
            <c:bubble3D val="0"/>
            <c:spPr>
              <a:solidFill>
                <a:srgbClr val="3E649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5943-4AF3-9C7F-27EFBBCE8F00}"/>
              </c:ext>
            </c:extLst>
          </c:dPt>
          <c:dPt>
            <c:idx val="2"/>
            <c:invertIfNegative val="0"/>
            <c:bubble3D val="0"/>
            <c:spPr>
              <a:solidFill>
                <a:srgbClr val="6B7887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5943-4AF3-9C7F-27EFBBCE8F00}"/>
              </c:ext>
            </c:extLst>
          </c:dPt>
          <c:dPt>
            <c:idx val="3"/>
            <c:invertIfNegative val="0"/>
            <c:bubble3D val="0"/>
            <c:spPr>
              <a:solidFill>
                <a:srgbClr val="3E649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5943-4AF3-9C7F-27EFBBCE8F00}"/>
              </c:ext>
            </c:extLst>
          </c:dPt>
          <c:dPt>
            <c:idx val="4"/>
            <c:invertIfNegative val="0"/>
            <c:bubble3D val="0"/>
            <c:spPr>
              <a:solidFill>
                <a:srgbClr val="3E649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9-5943-4AF3-9C7F-27EFBBCE8F00}"/>
              </c:ext>
            </c:extLst>
          </c:dPt>
          <c:dPt>
            <c:idx val="5"/>
            <c:invertIfNegative val="0"/>
            <c:bubble3D val="0"/>
            <c:spPr>
              <a:solidFill>
                <a:srgbClr val="3E649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B-5943-4AF3-9C7F-27EFBBCE8F00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400">
                    <a:solidFill>
                      <a:srgbClr val="1B2A44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S!$A$1</c:f>
              <c:strCache>
                <c:ptCount val="6"/>
                <c:pt idx="0">
                  <c:v>Hedge Fund</c:v>
                </c:pt>
                <c:pt idx="1">
                  <c:v>Sovereign Wealth</c:v>
                </c:pt>
                <c:pt idx="2">
                  <c:v>Book avg</c:v>
                </c:pt>
                <c:pt idx="3">
                  <c:v>Asset Manager</c:v>
                </c:pt>
                <c:pt idx="4">
                  <c:v>Public Pension</c:v>
                </c:pt>
                <c:pt idx="5">
                  <c:v>Insurer</c:v>
                </c:pt>
              </c:strCache>
            </c:strRef>
          </c:cat>
          <c:val>
            <c:numRef>
              <c:f>S!$B$1</c:f>
              <c:numCache>
                <c:formatCode>0.0"%"</c:formatCode>
                <c:ptCount val="6"/>
                <c:pt idx="0">
                  <c:v>12</c:v>
                </c:pt>
                <c:pt idx="1">
                  <c:v>9.15</c:v>
                </c:pt>
                <c:pt idx="2">
                  <c:v>7.91</c:v>
                </c:pt>
                <c:pt idx="3">
                  <c:v>6.87</c:v>
                </c:pt>
                <c:pt idx="4">
                  <c:v>6.8</c:v>
                </c:pt>
                <c:pt idx="5">
                  <c:v>4.3499999999999996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0-D3BA-45AD-A22E-250D2DEF21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1"/>
        <c:axId val="22"/>
      </c:barChart>
      <c:catAx>
        <c:axId val="11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solidFill>
              <a:srgbClr val="C7D2DC"/>
            </a:solidFill>
          </a:ln>
        </c:spPr>
        <c:txPr>
          <a:bodyPr/>
          <a:lstStyle/>
          <a:p>
            <a:pPr>
              <a:defRPr sz="1400">
                <a:solidFill>
                  <a:srgbClr val="1B2A44"/>
                </a:solidFill>
              </a:defRPr>
            </a:pPr>
            <a:endParaRPr lang="en-US"/>
          </a:p>
        </c:txPr>
        <c:crossAx val="22"/>
        <c:crosses val="autoZero"/>
        <c:auto val="1"/>
        <c:lblAlgn val="ctr"/>
        <c:lblOffset val="100"/>
        <c:noMultiLvlLbl val="1"/>
      </c:catAx>
      <c:valAx>
        <c:axId val="22"/>
        <c:scaling>
          <c:orientation val="minMax"/>
        </c:scaling>
        <c:delete val="1"/>
        <c:axPos val="t"/>
        <c:numFmt formatCode="0.0&quot;%&quot;" sourceLinked="1"/>
        <c:majorTickMark val="none"/>
        <c:minorTickMark val="none"/>
        <c:tickLblPos val="none"/>
        <c:crossAx val="11"/>
        <c:crosses val="autoZero"/>
        <c:crossBetween val="between"/>
      </c:valAx>
    </c:plotArea>
    <c:plotVisOnly val="1"/>
    <c:dispBlanksAs val="zero"/>
    <c:showDLblsOverMax val="1"/>
  </c:chart>
  <c:spPr>
    <a:noFill/>
    <a:ln>
      <a:noFill/>
    </a:ln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3E6491"/>
            </a:solidFill>
            <a:ln>
              <a:noFill/>
            </a:ln>
          </c:spPr>
          <c:invertIfNegative val="1"/>
          <c:dLbls>
            <c:numFmt formatCode="#,##0.0" sourceLinked="0"/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400">
                    <a:solidFill>
                      <a:srgbClr val="1B2A44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S!$A$1</c:f>
              <c:strCache>
                <c:ptCount val="5"/>
                <c:pt idx="0">
                  <c:v>US East</c:v>
                </c:pt>
                <c:pt idx="1">
                  <c:v>UK</c:v>
                </c:pt>
                <c:pt idx="2">
                  <c:v>US West</c:v>
                </c:pt>
                <c:pt idx="3">
                  <c:v>Japan</c:v>
                </c:pt>
                <c:pt idx="4">
                  <c:v>Canada</c:v>
                </c:pt>
              </c:strCache>
            </c:strRef>
          </c:cat>
          <c:val>
            <c:numRef>
              <c:f>S!$B$1</c:f>
              <c:numCache>
                <c:formatCode>#,##0.0</c:formatCode>
                <c:ptCount val="5"/>
                <c:pt idx="0">
                  <c:v>595.79999999999995</c:v>
                </c:pt>
                <c:pt idx="1">
                  <c:v>174</c:v>
                </c:pt>
                <c:pt idx="2">
                  <c:v>154.5</c:v>
                </c:pt>
                <c:pt idx="3">
                  <c:v>121.7</c:v>
                </c:pt>
                <c:pt idx="4">
                  <c:v>101.8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0-7AC1-4CB2-9A83-97D81B5CAE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1"/>
        <c:axId val="22"/>
      </c:barChart>
      <c:catAx>
        <c:axId val="11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solidFill>
              <a:srgbClr val="C7D2DC"/>
            </a:solidFill>
          </a:ln>
        </c:spPr>
        <c:txPr>
          <a:bodyPr/>
          <a:lstStyle/>
          <a:p>
            <a:pPr>
              <a:defRPr sz="1400">
                <a:solidFill>
                  <a:srgbClr val="1B2A44"/>
                </a:solidFill>
              </a:defRPr>
            </a:pPr>
            <a:endParaRPr lang="en-US"/>
          </a:p>
        </c:txPr>
        <c:crossAx val="22"/>
        <c:crosses val="autoZero"/>
        <c:auto val="1"/>
        <c:lblAlgn val="ctr"/>
        <c:lblOffset val="100"/>
        <c:noMultiLvlLbl val="1"/>
      </c:catAx>
      <c:valAx>
        <c:axId val="22"/>
        <c:scaling>
          <c:orientation val="minMax"/>
        </c:scaling>
        <c:delete val="1"/>
        <c:axPos val="t"/>
        <c:numFmt formatCode="#,##0.0" sourceLinked="1"/>
        <c:majorTickMark val="none"/>
        <c:minorTickMark val="none"/>
        <c:tickLblPos val="none"/>
        <c:crossAx val="11"/>
        <c:crosses val="autoZero"/>
        <c:crossBetween val="between"/>
      </c:valAx>
    </c:plotArea>
    <c:plotVisOnly val="1"/>
    <c:dispBlanksAs val="zero"/>
    <c:showDLblsOverMax val="1"/>
  </c:chart>
  <c:spPr>
    <a:noFill/>
    <a:ln>
      <a:noFill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BE696-BC86-FB92-F93B-97527B344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3BD800-E141-2E46-4952-0A89E25A8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E01A7-4373-4BAA-5DB0-7D11AD1A2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DE75D-FD63-7D1D-77A7-7A69DFF6D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DCE96-DC9B-0AA1-E157-785143B8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48874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AAB8F-5551-224B-195C-038FDAB40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448929-66C9-608E-4506-5F40408DF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D313C-37F5-4ECA-5DC1-41A697F51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4914D-3806-D2E5-DF59-4559ECC1E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54C6F-8034-E5D3-2628-AB9C03650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13390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962712-7B6E-5400-BEB7-8B644DB81B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5C4780-F2FC-3E86-96E1-B0F7B86FAC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4EF7C-4A40-6B54-8CD9-79B95DA4C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B314D-AF99-90DD-BD1B-C8A401426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E500C-01F9-D0C2-B428-7BD1C6E13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410304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DDAEB-DE62-5BA3-689C-E57FD54A7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493B5-FCB0-8177-48C4-AE0287FAA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14DDD-9B5F-A4A0-0CC9-73A31B322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0F1BC-0EC7-0322-5C59-4B6168E0C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CB9DC-9DC1-AC0B-3885-D80BCB44B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48398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CDEB6-A071-A95E-DC43-9EB59FA8E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B8891-7BD1-0CD1-C16B-9704ACD15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8188C-7B9E-5F11-E865-AB33C649D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716AE-B595-EBEB-1B4F-445BBC234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4BCAE-F98B-A606-4666-B1CFB1003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00320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7399A-6BE0-78E6-80C2-99E2D68E2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2423B-C2E6-EB06-1D67-4B377863C7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AC3F89-5586-FD47-8E13-4201B16D2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C7E3B0-CD5B-9C60-7659-18E4F8F24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6E8919-22EF-C83C-B3AA-84F6FD4C7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F2148-DD9C-F872-B3D2-A237F203D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93077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B3B1B-9CA4-17D1-2ECC-CC168E84E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CB9EA-805E-54E9-2863-161B0EA32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D0D50-F95D-F993-1A82-21367D4ED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519C20-8648-A0A4-BA3F-753FB8B7EE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349DBC-D939-92A3-5234-F9C58E962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2199F-4BE3-E487-967E-B9815B46B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6B0126-2C44-5252-E825-B8CE9E43A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F0C2E0-546A-1C33-77C8-7CD95EEB2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55349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AB2C5-25CE-D801-0D17-2AAE8A927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72C741-9F92-22CB-6A4B-E8771CDB8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B8D314-14B4-6FCC-A8E2-8E3466603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C40013-2045-6651-B986-4B03F0BAC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086005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3FD858-D223-2D83-1DD7-2F89999B4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5518EE-4F2B-6AEE-6CD6-2130ED10B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C696B-7DA5-4DB8-C586-067CD74DD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726138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BC5F-92AD-49F5-0E8C-05E25D4D7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124B5-F323-1C3B-8A5A-44B1CADC8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B9023D-1E5F-444E-BD1E-984F8D09E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67319C-5B69-61C2-7F66-7D1D1B504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A9AAFA-57CD-91E2-86B8-C89AF774F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858315-9C61-B128-6BAC-FA435AE85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07633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AE6D1-88F6-1117-FED6-9FC760C0A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9952DF-6CF4-8C32-170A-D470B4126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65ED9B-E503-926C-070E-68F5F5BBF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8E2941-1EAA-51FF-DDD2-2E4496416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C72197-357A-C423-366A-CE618BCDA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5D374-96A8-9AE0-0D8E-361770F6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183412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4434FA-6A4E-DF34-DF92-11D3A03C7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DF218-61DA-FCFC-1315-F9C320F0E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43E7C-D44C-3C5F-CD22-C590ED95D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7BFC3D-BA76-4635-9491-2BF5B0C27C7E}" type="datetimeFigureOut">
              <a:rPr lang="en-HK" smtClean="0"/>
              <a:t>3/7/2026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9AED4-752A-0027-E4D8-313164CCB8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C1191-1AC2-DFD2-2C12-09CC7B4CF2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1C2092-1315-4986-8219-3C32A84F9BEE}" type="slidenum">
              <a:rPr lang="en-HK" smtClean="0"/>
              <a:t>‹#›</a:t>
            </a:fld>
            <a:endParaRPr lang="en-HK"/>
          </a:p>
        </p:txBody>
      </p:sp>
      <p:sp>
        <p:nvSpPr>
          <p:cNvPr id="90" name="AccentBar"/>
          <p:cNvSpPr/>
          <p:nvPr/>
        </p:nvSpPr>
        <p:spPr>
          <a:xfrm>
            <a:off x="0" y="6629400"/>
            <a:ext cx="9144000" cy="27432"/>
          </a:xfrm>
          <a:prstGeom prst="rect">
            <a:avLst/>
          </a:prstGeom>
          <a:solidFill>
            <a:srgbClr val="0E8C82"/>
          </a:solidFill>
          <a:ln>
            <a:noFill/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06029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B2A4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3335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sv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7" Type="http://schemas.openxmlformats.org/officeDocument/2006/relationships/image" Target="../media/image9.sv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svg"/><Relationship Id="rId5" Type="http://schemas.openxmlformats.org/officeDocument/2006/relationships/image" Target="../media/image4.svg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BF7775B-3B22-4490-974B-945061293EAF}"/>
              </a:ext>
            </a:extLst>
          </p:cNvPr>
          <p:cNvSpPr/>
          <p:nvPr/>
        </p:nvSpPr>
        <p:spPr>
          <a:xfrm>
            <a:off x="939800" y="4318000"/>
            <a:ext cx="8763000" cy="457200"/>
          </a:xfrm>
          <a:prstGeom prst="roundRect">
            <a:avLst/>
          </a:prstGeom>
          <a:solidFill>
            <a:srgbClr val="EAF1F4"/>
          </a:solidFill>
          <a:ln w="9525" cap="flat" cmpd="sng" algn="ctr">
            <a:solidFill>
              <a:srgbClr val="DCE7EC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1F93CCE-DBF5-4BE0-A2B6-02A640A2BB53}"/>
              </a:ext>
            </a:extLst>
          </p:cNvPr>
          <p:cNvSpPr/>
          <p:nvPr/>
        </p:nvSpPr>
        <p:spPr>
          <a:xfrm>
            <a:off x="8636000" y="0"/>
            <a:ext cx="3556000" cy="6858000"/>
          </a:xfrm>
          <a:prstGeom prst="rect">
            <a:avLst/>
          </a:prstGeom>
          <a:solidFill>
            <a:srgbClr val="E9EFF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0326695-48A9-4605-B755-54FF7CF1E5A4}"/>
              </a:ext>
            </a:extLst>
          </p:cNvPr>
          <p:cNvSpPr/>
          <p:nvPr/>
        </p:nvSpPr>
        <p:spPr>
          <a:xfrm>
            <a:off x="8636000" y="0"/>
            <a:ext cx="31750" cy="6858000"/>
          </a:xfrm>
          <a:prstGeom prst="rect">
            <a:avLst/>
          </a:prstGeom>
          <a:solidFill>
            <a:srgbClr val="9A7B24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4" name="Kicker">
            <a:extLst>
              <a:ext uri="{FF2B5EF4-FFF2-40B4-BE49-F238E27FC236}">
                <a16:creationId xmlns:a16="http://schemas.microsoft.com/office/drawing/2014/main" id="{13C75DB2-E8F6-4CA6-9999-49708B613A4A}"/>
              </a:ext>
            </a:extLst>
          </p:cNvPr>
          <p:cNvSpPr/>
          <p:nvPr/>
        </p:nvSpPr>
        <p:spPr>
          <a:xfrm>
            <a:off x="1016000" y="2387600"/>
            <a:ext cx="685800" cy="50800"/>
          </a:xfrm>
          <a:prstGeom prst="rect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A9EB3E-3052-4CA8-82A2-924340804305}"/>
              </a:ext>
            </a:extLst>
          </p:cNvPr>
          <p:cNvSpPr txBox="1"/>
          <p:nvPr/>
        </p:nvSpPr>
        <p:spPr>
          <a:xfrm>
            <a:off x="1016000" y="1905000"/>
            <a:ext cx="8890000" cy="3302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1400" b="1">
                <a:solidFill>
                  <a:srgbClr val="5B6B7D"/>
                </a:solidFill>
                <a:latin typeface="Segoe UI"/>
                <a:cs typeface="Segoe UI"/>
              </a:rPr>
              <a:t>CONFIDENTIAL  ·  INVESTMENT COMMITTEE REVIEW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1AB64535-E629-4C12-9EBC-D177F3D8FFE1}"/>
              </a:ext>
            </a:extLst>
          </p:cNvPr>
          <p:cNvSpPr txBox="1"/>
          <p:nvPr/>
        </p:nvSpPr>
        <p:spPr>
          <a:xfrm>
            <a:off x="1016000" y="2667000"/>
            <a:ext cx="10160000" cy="889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4600">
                <a:solidFill>
                  <a:srgbClr val="1B2A44"/>
                </a:solidFill>
                <a:latin typeface="Georgia"/>
              </a:rPr>
              <a:t>Institutional Client Portfolio</a:t>
            </a:r>
          </a:p>
        </p:txBody>
      </p:sp>
      <p:sp>
        <p:nvSpPr>
          <p:cNvPr id="7" name="Title2">
            <a:extLst>
              <a:ext uri="{FF2B5EF4-FFF2-40B4-BE49-F238E27FC236}">
                <a16:creationId xmlns:a16="http://schemas.microsoft.com/office/drawing/2014/main" id="{753E4478-DCC9-4E68-9213-74033225D6EA}"/>
              </a:ext>
            </a:extLst>
          </p:cNvPr>
          <p:cNvSpPr txBox="1"/>
          <p:nvPr/>
        </p:nvSpPr>
        <p:spPr>
          <a:xfrm>
            <a:off x="1016000" y="3403600"/>
            <a:ext cx="10160000" cy="7874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4600" i="1">
                <a:solidFill>
                  <a:srgbClr val="0E8C82"/>
                </a:solidFill>
                <a:latin typeface="Georgia"/>
              </a:rPr>
              <a:t>Executive Review</a:t>
            </a:r>
          </a:p>
        </p:txBody>
      </p:sp>
      <p:sp>
        <p:nvSpPr>
          <p:cNvPr id="8" name="Subtitle">
            <a:extLst>
              <a:ext uri="{FF2B5EF4-FFF2-40B4-BE49-F238E27FC236}">
                <a16:creationId xmlns:a16="http://schemas.microsoft.com/office/drawing/2014/main" id="{4EEBB523-B2BE-4146-A8B8-D0569E68E227}"/>
              </a:ext>
            </a:extLst>
          </p:cNvPr>
          <p:cNvSpPr txBox="1"/>
          <p:nvPr/>
        </p:nvSpPr>
        <p:spPr>
          <a:xfrm>
            <a:off x="1016000" y="4419600"/>
            <a:ext cx="10414000" cy="3810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US" sz="1700">
                <a:solidFill>
                  <a:srgbClr val="36485C"/>
                </a:solidFill>
                <a:latin typeface="Segoe UI"/>
                <a:cs typeface="Segoe UI"/>
              </a:rPr>
              <a:t>60 relationships   ·   $1,939.7mm revenue   ·   $38.7bn AUM   ·   7.9% avg YTD return</a:t>
            </a:r>
            <a:endParaRPr lang="en-HK" sz="1700">
              <a:solidFill>
                <a:srgbClr val="36485C"/>
              </a:solidFill>
              <a:latin typeface="Segoe UI"/>
              <a:cs typeface="Segoe UI"/>
            </a:endParaRPr>
          </a:p>
        </p:txBody>
      </p:sp>
      <p:sp>
        <p:nvSpPr>
          <p:cNvPr id="9" name="Footer">
            <a:extLst>
              <a:ext uri="{FF2B5EF4-FFF2-40B4-BE49-F238E27FC236}">
                <a16:creationId xmlns:a16="http://schemas.microsoft.com/office/drawing/2014/main" id="{9085B2AD-9131-4009-9E92-042F9C3646EA}"/>
              </a:ext>
            </a:extLst>
          </p:cNvPr>
          <p:cNvSpPr txBox="1"/>
          <p:nvPr/>
        </p:nvSpPr>
        <p:spPr>
          <a:xfrm>
            <a:off x="1016000" y="6172200"/>
            <a:ext cx="10414000" cy="2794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US" sz="1400" dirty="0">
                <a:solidFill>
                  <a:srgbClr val="5B6B7D"/>
                </a:solidFill>
                <a:latin typeface="Segoe UI"/>
                <a:cs typeface="Segoe UI"/>
              </a:rPr>
              <a:t>Prepared July 2026   |   Source: </a:t>
            </a:r>
            <a:r>
              <a:rPr lang="en-US" sz="1400" dirty="0" err="1">
                <a:solidFill>
                  <a:srgbClr val="5B6B7D"/>
                </a:solidFill>
                <a:latin typeface="Segoe UI"/>
                <a:cs typeface="Segoe UI"/>
              </a:rPr>
              <a:t>ClientData</a:t>
            </a:r>
            <a:r>
              <a:rPr lang="en-US" sz="1400" dirty="0">
                <a:solidFill>
                  <a:srgbClr val="5B6B7D"/>
                </a:solidFill>
                <a:latin typeface="Segoe UI"/>
                <a:cs typeface="Segoe UI"/>
              </a:rPr>
              <a:t> Demo — Analysis &amp; Dashboard   |   Figures formula-driven; USD</a:t>
            </a:r>
            <a:endParaRPr lang="en-HK" sz="1400" dirty="0">
              <a:solidFill>
                <a:srgbClr val="5B6B7D"/>
              </a:solidFill>
              <a:latin typeface="Segoe UI"/>
              <a:cs typeface="Segoe UI"/>
            </a:endParaRPr>
          </a:p>
        </p:txBody>
      </p:sp>
      <p:sp>
        <p:nvSpPr>
          <p:cNvPr id="13" name="HeroRing">
            <a:extLst>
              <a:ext uri="{FF2B5EF4-FFF2-40B4-BE49-F238E27FC236}">
                <a16:creationId xmlns:a16="http://schemas.microsoft.com/office/drawing/2014/main" id="{EE64558A-9490-459A-AAA6-0107EE01AE64}"/>
              </a:ext>
            </a:extLst>
          </p:cNvPr>
          <p:cNvSpPr/>
          <p:nvPr/>
        </p:nvSpPr>
        <p:spPr>
          <a:xfrm>
            <a:off x="8890000" y="1651000"/>
            <a:ext cx="2667000" cy="2667000"/>
          </a:xfrm>
          <a:prstGeom prst="ellipse">
            <a:avLst/>
          </a:prstGeom>
          <a:noFill/>
          <a:ln w="31750" cap="flat" cmpd="sng" algn="ctr">
            <a:solidFill>
              <a:srgbClr val="0E8C82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14" name="HeroRing">
            <a:extLst>
              <a:ext uri="{FF2B5EF4-FFF2-40B4-BE49-F238E27FC236}">
                <a16:creationId xmlns:a16="http://schemas.microsoft.com/office/drawing/2014/main" id="{BCE9F58A-9950-4AA9-9078-3A1F6ACEA78C}"/>
              </a:ext>
            </a:extLst>
          </p:cNvPr>
          <p:cNvSpPr/>
          <p:nvPr/>
        </p:nvSpPr>
        <p:spPr>
          <a:xfrm>
            <a:off x="9271000" y="2032000"/>
            <a:ext cx="1905000" cy="1905000"/>
          </a:xfrm>
          <a:prstGeom prst="ellipse">
            <a:avLst/>
          </a:prstGeom>
          <a:noFill/>
          <a:ln w="25400" cap="flat" cmpd="sng" algn="ctr">
            <a:solidFill>
              <a:srgbClr val="9A7B24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15" name="HeroRing">
            <a:extLst>
              <a:ext uri="{FF2B5EF4-FFF2-40B4-BE49-F238E27FC236}">
                <a16:creationId xmlns:a16="http://schemas.microsoft.com/office/drawing/2014/main" id="{E17C9102-4C08-43BB-9814-E666E56E4F0D}"/>
              </a:ext>
            </a:extLst>
          </p:cNvPr>
          <p:cNvSpPr/>
          <p:nvPr/>
        </p:nvSpPr>
        <p:spPr>
          <a:xfrm>
            <a:off x="9652000" y="2413000"/>
            <a:ext cx="1143000" cy="1143000"/>
          </a:xfrm>
          <a:prstGeom prst="ellipse">
            <a:avLst/>
          </a:prstGeom>
          <a:noFill/>
          <a:ln w="19050" cap="flat" cmpd="sng" algn="ctr">
            <a:solidFill>
              <a:srgbClr val="3E6491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16" name="HeroDot">
            <a:extLst>
              <a:ext uri="{FF2B5EF4-FFF2-40B4-BE49-F238E27FC236}">
                <a16:creationId xmlns:a16="http://schemas.microsoft.com/office/drawing/2014/main" id="{EB0B8BDE-4D42-444E-AA35-FF97AD3B2AF1}"/>
              </a:ext>
            </a:extLst>
          </p:cNvPr>
          <p:cNvSpPr/>
          <p:nvPr/>
        </p:nvSpPr>
        <p:spPr>
          <a:xfrm>
            <a:off x="10109200" y="2870200"/>
            <a:ext cx="228600" cy="228600"/>
          </a:xfrm>
          <a:prstGeom prst="ellipse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17" name="HeroDot">
            <a:extLst>
              <a:ext uri="{FF2B5EF4-FFF2-40B4-BE49-F238E27FC236}">
                <a16:creationId xmlns:a16="http://schemas.microsoft.com/office/drawing/2014/main" id="{DB38990A-58AA-4EF6-9EDC-CC2EE071BF48}"/>
              </a:ext>
            </a:extLst>
          </p:cNvPr>
          <p:cNvSpPr/>
          <p:nvPr/>
        </p:nvSpPr>
        <p:spPr>
          <a:xfrm>
            <a:off x="10693400" y="1752600"/>
            <a:ext cx="165100" cy="165100"/>
          </a:xfrm>
          <a:prstGeom prst="ellipse">
            <a:avLst/>
          </a:prstGeom>
          <a:solidFill>
            <a:srgbClr val="9A7B24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00090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9A21A-D0B8-FAB8-7850-080939BE7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K" sz="3000">
                <a:latin typeface="Georgia"/>
              </a:rPr>
              <a:t>Portfolio at a Glance</a:t>
            </a:r>
          </a:p>
        </p:txBody>
      </p:sp>
      <p:sp>
        <p:nvSpPr>
          <p:cNvPr id="3" name="Tile0">
            <a:extLst>
              <a:ext uri="{FF2B5EF4-FFF2-40B4-BE49-F238E27FC236}">
                <a16:creationId xmlns:a16="http://schemas.microsoft.com/office/drawing/2014/main" id="{030F6624-D664-44F0-B350-AA1C9E8EF1CA}"/>
              </a:ext>
            </a:extLst>
          </p:cNvPr>
          <p:cNvSpPr/>
          <p:nvPr/>
        </p:nvSpPr>
        <p:spPr>
          <a:xfrm>
            <a:off x="838200" y="1981200"/>
            <a:ext cx="1940560" cy="1676400"/>
          </a:xfrm>
          <a:prstGeom prst="rect">
            <a:avLst/>
          </a:prstGeom>
          <a:solidFill>
            <a:srgbClr val="E3F0EE"/>
          </a:solidFill>
          <a:ln w="9525" cap="flat" cmpd="sng" algn="ctr">
            <a:solidFill>
              <a:srgbClr val="CBE1DD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4" name="TileStrip0">
            <a:extLst>
              <a:ext uri="{FF2B5EF4-FFF2-40B4-BE49-F238E27FC236}">
                <a16:creationId xmlns:a16="http://schemas.microsoft.com/office/drawing/2014/main" id="{EBC1561B-7CCA-40E6-A380-F28F1B04F16F}"/>
              </a:ext>
            </a:extLst>
          </p:cNvPr>
          <p:cNvSpPr/>
          <p:nvPr/>
        </p:nvSpPr>
        <p:spPr>
          <a:xfrm>
            <a:off x="838200" y="1981200"/>
            <a:ext cx="1940560" cy="50800"/>
          </a:xfrm>
          <a:prstGeom prst="rect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5" name="TileVal0">
            <a:extLst>
              <a:ext uri="{FF2B5EF4-FFF2-40B4-BE49-F238E27FC236}">
                <a16:creationId xmlns:a16="http://schemas.microsoft.com/office/drawing/2014/main" id="{00E5DF4F-ED19-493E-811C-0DBD2FF86D7D}"/>
              </a:ext>
            </a:extLst>
          </p:cNvPr>
          <p:cNvSpPr txBox="1"/>
          <p:nvPr/>
        </p:nvSpPr>
        <p:spPr>
          <a:xfrm>
            <a:off x="990600" y="2413000"/>
            <a:ext cx="1635760" cy="5842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2200">
                <a:solidFill>
                  <a:srgbClr val="1B2A44"/>
                </a:solidFill>
                <a:latin typeface="Georgia"/>
              </a:rPr>
              <a:t>$1,939.7mm</a:t>
            </a:r>
          </a:p>
        </p:txBody>
      </p:sp>
      <p:sp>
        <p:nvSpPr>
          <p:cNvPr id="6" name="TileLab0">
            <a:extLst>
              <a:ext uri="{FF2B5EF4-FFF2-40B4-BE49-F238E27FC236}">
                <a16:creationId xmlns:a16="http://schemas.microsoft.com/office/drawing/2014/main" id="{5B08AA7C-86AF-4AB5-95C1-644B73F191E0}"/>
              </a:ext>
            </a:extLst>
          </p:cNvPr>
          <p:cNvSpPr txBox="1"/>
          <p:nvPr/>
        </p:nvSpPr>
        <p:spPr>
          <a:xfrm>
            <a:off x="990600" y="3327400"/>
            <a:ext cx="1635760" cy="2540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1400" b="1">
                <a:solidFill>
                  <a:srgbClr val="5B6B7D"/>
                </a:solidFill>
                <a:latin typeface="Segoe UI"/>
                <a:cs typeface="Segoe UI"/>
              </a:rPr>
              <a:t>TOTAL REVENUE</a:t>
            </a:r>
          </a:p>
        </p:txBody>
      </p:sp>
      <p:sp>
        <p:nvSpPr>
          <p:cNvPr id="7" name="Tile1">
            <a:extLst>
              <a:ext uri="{FF2B5EF4-FFF2-40B4-BE49-F238E27FC236}">
                <a16:creationId xmlns:a16="http://schemas.microsoft.com/office/drawing/2014/main" id="{E9700E4C-B7BE-48A6-A5C7-851528FA10D5}"/>
              </a:ext>
            </a:extLst>
          </p:cNvPr>
          <p:cNvSpPr/>
          <p:nvPr/>
        </p:nvSpPr>
        <p:spPr>
          <a:xfrm>
            <a:off x="2981960" y="1981200"/>
            <a:ext cx="1940560" cy="1676400"/>
          </a:xfrm>
          <a:prstGeom prst="rect">
            <a:avLst/>
          </a:prstGeom>
          <a:solidFill>
            <a:srgbClr val="E3F0EE"/>
          </a:solidFill>
          <a:ln w="9525" cap="flat" cmpd="sng" algn="ctr">
            <a:solidFill>
              <a:srgbClr val="CBE1DD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8" name="TileStrip1">
            <a:extLst>
              <a:ext uri="{FF2B5EF4-FFF2-40B4-BE49-F238E27FC236}">
                <a16:creationId xmlns:a16="http://schemas.microsoft.com/office/drawing/2014/main" id="{AA29238E-5423-44ED-882B-B91E5D4D4EF7}"/>
              </a:ext>
            </a:extLst>
          </p:cNvPr>
          <p:cNvSpPr/>
          <p:nvPr/>
        </p:nvSpPr>
        <p:spPr>
          <a:xfrm>
            <a:off x="2981960" y="1981200"/>
            <a:ext cx="1940560" cy="50800"/>
          </a:xfrm>
          <a:prstGeom prst="rect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9" name="TileVal1">
            <a:extLst>
              <a:ext uri="{FF2B5EF4-FFF2-40B4-BE49-F238E27FC236}">
                <a16:creationId xmlns:a16="http://schemas.microsoft.com/office/drawing/2014/main" id="{530BDF58-82CC-4747-9188-F72EE0E37FFD}"/>
              </a:ext>
            </a:extLst>
          </p:cNvPr>
          <p:cNvSpPr txBox="1"/>
          <p:nvPr/>
        </p:nvSpPr>
        <p:spPr>
          <a:xfrm>
            <a:off x="3134360" y="2413000"/>
            <a:ext cx="1635760" cy="5842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2600">
                <a:solidFill>
                  <a:srgbClr val="1B2A44"/>
                </a:solidFill>
                <a:latin typeface="Georgia"/>
              </a:rPr>
              <a:t>$38,687bn</a:t>
            </a:r>
          </a:p>
        </p:txBody>
      </p:sp>
      <p:sp>
        <p:nvSpPr>
          <p:cNvPr id="10" name="TileLab1">
            <a:extLst>
              <a:ext uri="{FF2B5EF4-FFF2-40B4-BE49-F238E27FC236}">
                <a16:creationId xmlns:a16="http://schemas.microsoft.com/office/drawing/2014/main" id="{45A15909-193C-4910-926C-5D235E675D86}"/>
              </a:ext>
            </a:extLst>
          </p:cNvPr>
          <p:cNvSpPr txBox="1"/>
          <p:nvPr/>
        </p:nvSpPr>
        <p:spPr>
          <a:xfrm>
            <a:off x="3134360" y="3327400"/>
            <a:ext cx="1635760" cy="2540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1400" b="1">
                <a:solidFill>
                  <a:srgbClr val="5B6B7D"/>
                </a:solidFill>
                <a:latin typeface="Segoe UI"/>
                <a:cs typeface="Segoe UI"/>
              </a:rPr>
              <a:t>TOTAL AUM</a:t>
            </a:r>
          </a:p>
        </p:txBody>
      </p:sp>
      <p:sp>
        <p:nvSpPr>
          <p:cNvPr id="11" name="Tile2">
            <a:extLst>
              <a:ext uri="{FF2B5EF4-FFF2-40B4-BE49-F238E27FC236}">
                <a16:creationId xmlns:a16="http://schemas.microsoft.com/office/drawing/2014/main" id="{7C688BEB-B698-4919-8260-617706CC6794}"/>
              </a:ext>
            </a:extLst>
          </p:cNvPr>
          <p:cNvSpPr/>
          <p:nvPr/>
        </p:nvSpPr>
        <p:spPr>
          <a:xfrm>
            <a:off x="5125720" y="1981200"/>
            <a:ext cx="1940560" cy="1676400"/>
          </a:xfrm>
          <a:prstGeom prst="rect">
            <a:avLst/>
          </a:prstGeom>
          <a:solidFill>
            <a:srgbClr val="E3F0EE"/>
          </a:solidFill>
          <a:ln w="9525" cap="flat" cmpd="sng" algn="ctr">
            <a:solidFill>
              <a:srgbClr val="CBE1DD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12" name="TileStrip2">
            <a:extLst>
              <a:ext uri="{FF2B5EF4-FFF2-40B4-BE49-F238E27FC236}">
                <a16:creationId xmlns:a16="http://schemas.microsoft.com/office/drawing/2014/main" id="{B9E6A1AA-6055-44D6-98DC-EE70DDB6FAC7}"/>
              </a:ext>
            </a:extLst>
          </p:cNvPr>
          <p:cNvSpPr/>
          <p:nvPr/>
        </p:nvSpPr>
        <p:spPr>
          <a:xfrm>
            <a:off x="5125720" y="1981200"/>
            <a:ext cx="1940560" cy="50800"/>
          </a:xfrm>
          <a:prstGeom prst="rect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13" name="TileVal2">
            <a:extLst>
              <a:ext uri="{FF2B5EF4-FFF2-40B4-BE49-F238E27FC236}">
                <a16:creationId xmlns:a16="http://schemas.microsoft.com/office/drawing/2014/main" id="{D5A6AF35-0D10-4D32-A4A7-215345D18DFB}"/>
              </a:ext>
            </a:extLst>
          </p:cNvPr>
          <p:cNvSpPr txBox="1"/>
          <p:nvPr/>
        </p:nvSpPr>
        <p:spPr>
          <a:xfrm>
            <a:off x="5278120" y="2413000"/>
            <a:ext cx="1635760" cy="5842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2600">
                <a:solidFill>
                  <a:srgbClr val="1B2A44"/>
                </a:solidFill>
                <a:latin typeface="Georgia"/>
              </a:rPr>
              <a:t>7.9%</a:t>
            </a:r>
          </a:p>
        </p:txBody>
      </p:sp>
      <p:sp>
        <p:nvSpPr>
          <p:cNvPr id="14" name="TileLab2">
            <a:extLst>
              <a:ext uri="{FF2B5EF4-FFF2-40B4-BE49-F238E27FC236}">
                <a16:creationId xmlns:a16="http://schemas.microsoft.com/office/drawing/2014/main" id="{8A800CCA-958B-4636-8E7B-AC2747329C69}"/>
              </a:ext>
            </a:extLst>
          </p:cNvPr>
          <p:cNvSpPr txBox="1"/>
          <p:nvPr/>
        </p:nvSpPr>
        <p:spPr>
          <a:xfrm>
            <a:off x="5278120" y="3327400"/>
            <a:ext cx="1635760" cy="2540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1400" b="1">
                <a:solidFill>
                  <a:srgbClr val="5B6B7D"/>
                </a:solidFill>
                <a:latin typeface="Segoe UI"/>
                <a:cs typeface="Segoe UI"/>
              </a:rPr>
              <a:t>AVG YTD RETURN</a:t>
            </a:r>
          </a:p>
        </p:txBody>
      </p:sp>
      <p:sp>
        <p:nvSpPr>
          <p:cNvPr id="15" name="Tile3">
            <a:extLst>
              <a:ext uri="{FF2B5EF4-FFF2-40B4-BE49-F238E27FC236}">
                <a16:creationId xmlns:a16="http://schemas.microsoft.com/office/drawing/2014/main" id="{4CE3C24D-7BA7-4BEB-A42E-7996E3F9C863}"/>
              </a:ext>
            </a:extLst>
          </p:cNvPr>
          <p:cNvSpPr/>
          <p:nvPr/>
        </p:nvSpPr>
        <p:spPr>
          <a:xfrm>
            <a:off x="7269480" y="1981200"/>
            <a:ext cx="1940560" cy="1676400"/>
          </a:xfrm>
          <a:prstGeom prst="rect">
            <a:avLst/>
          </a:prstGeom>
          <a:solidFill>
            <a:srgbClr val="E3F0EE"/>
          </a:solidFill>
          <a:ln w="9525" cap="flat" cmpd="sng" algn="ctr">
            <a:solidFill>
              <a:srgbClr val="CBE1DD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16" name="TileStrip3">
            <a:extLst>
              <a:ext uri="{FF2B5EF4-FFF2-40B4-BE49-F238E27FC236}">
                <a16:creationId xmlns:a16="http://schemas.microsoft.com/office/drawing/2014/main" id="{0C630188-AB40-4D3B-A4EF-E920C327F407}"/>
              </a:ext>
            </a:extLst>
          </p:cNvPr>
          <p:cNvSpPr/>
          <p:nvPr/>
        </p:nvSpPr>
        <p:spPr>
          <a:xfrm>
            <a:off x="7269480" y="1981200"/>
            <a:ext cx="1940560" cy="50800"/>
          </a:xfrm>
          <a:prstGeom prst="rect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17" name="TileVal3">
            <a:extLst>
              <a:ext uri="{FF2B5EF4-FFF2-40B4-BE49-F238E27FC236}">
                <a16:creationId xmlns:a16="http://schemas.microsoft.com/office/drawing/2014/main" id="{58607DDD-B1DC-4211-9A1F-012E5687EEC4}"/>
              </a:ext>
            </a:extLst>
          </p:cNvPr>
          <p:cNvSpPr txBox="1"/>
          <p:nvPr/>
        </p:nvSpPr>
        <p:spPr>
          <a:xfrm>
            <a:off x="7421880" y="2413000"/>
            <a:ext cx="1635760" cy="5842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2600">
                <a:solidFill>
                  <a:srgbClr val="1B2A44"/>
                </a:solidFill>
                <a:latin typeface="Georgia"/>
              </a:rPr>
              <a:t>60</a:t>
            </a:r>
          </a:p>
        </p:txBody>
      </p:sp>
      <p:sp>
        <p:nvSpPr>
          <p:cNvPr id="18" name="TileLab3">
            <a:extLst>
              <a:ext uri="{FF2B5EF4-FFF2-40B4-BE49-F238E27FC236}">
                <a16:creationId xmlns:a16="http://schemas.microsoft.com/office/drawing/2014/main" id="{089DC6E8-CC93-4D80-A397-03D7F90F48D3}"/>
              </a:ext>
            </a:extLst>
          </p:cNvPr>
          <p:cNvSpPr txBox="1"/>
          <p:nvPr/>
        </p:nvSpPr>
        <p:spPr>
          <a:xfrm>
            <a:off x="7421880" y="3327400"/>
            <a:ext cx="1635760" cy="2540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1400" b="1">
                <a:solidFill>
                  <a:srgbClr val="5B6B7D"/>
                </a:solidFill>
                <a:latin typeface="Segoe UI"/>
                <a:cs typeface="Segoe UI"/>
              </a:rPr>
              <a:t>CLIENT COUNT</a:t>
            </a:r>
          </a:p>
        </p:txBody>
      </p:sp>
      <p:sp>
        <p:nvSpPr>
          <p:cNvPr id="19" name="Tile4">
            <a:extLst>
              <a:ext uri="{FF2B5EF4-FFF2-40B4-BE49-F238E27FC236}">
                <a16:creationId xmlns:a16="http://schemas.microsoft.com/office/drawing/2014/main" id="{1FD710F0-0011-4C09-B9BC-50F5CBF5EA64}"/>
              </a:ext>
            </a:extLst>
          </p:cNvPr>
          <p:cNvSpPr/>
          <p:nvPr/>
        </p:nvSpPr>
        <p:spPr>
          <a:xfrm>
            <a:off x="9413240" y="1981200"/>
            <a:ext cx="1940560" cy="1676400"/>
          </a:xfrm>
          <a:prstGeom prst="rect">
            <a:avLst/>
          </a:prstGeom>
          <a:solidFill>
            <a:srgbClr val="F5EEDB"/>
          </a:solidFill>
          <a:ln w="9525" cap="flat" cmpd="sng" algn="ctr">
            <a:solidFill>
              <a:srgbClr val="E6D7AE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20" name="TileStrip4">
            <a:extLst>
              <a:ext uri="{FF2B5EF4-FFF2-40B4-BE49-F238E27FC236}">
                <a16:creationId xmlns:a16="http://schemas.microsoft.com/office/drawing/2014/main" id="{1AE8284C-3012-4B76-A97E-EA4CE572FDF7}"/>
              </a:ext>
            </a:extLst>
          </p:cNvPr>
          <p:cNvSpPr/>
          <p:nvPr/>
        </p:nvSpPr>
        <p:spPr>
          <a:xfrm>
            <a:off x="9413240" y="1981200"/>
            <a:ext cx="1940560" cy="50800"/>
          </a:xfrm>
          <a:prstGeom prst="rect">
            <a:avLst/>
          </a:prstGeom>
          <a:solidFill>
            <a:srgbClr val="9A7B24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21" name="TileVal4">
            <a:extLst>
              <a:ext uri="{FF2B5EF4-FFF2-40B4-BE49-F238E27FC236}">
                <a16:creationId xmlns:a16="http://schemas.microsoft.com/office/drawing/2014/main" id="{773476CE-CCC3-4350-BB45-DB3F25F7291E}"/>
              </a:ext>
            </a:extLst>
          </p:cNvPr>
          <p:cNvSpPr txBox="1"/>
          <p:nvPr/>
        </p:nvSpPr>
        <p:spPr>
          <a:xfrm>
            <a:off x="9565640" y="2413000"/>
            <a:ext cx="1635760" cy="5842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2600">
                <a:solidFill>
                  <a:srgbClr val="1B2A44"/>
                </a:solidFill>
                <a:latin typeface="Georgia"/>
              </a:rPr>
              <a:t>BlackRock</a:t>
            </a:r>
          </a:p>
        </p:txBody>
      </p:sp>
      <p:sp>
        <p:nvSpPr>
          <p:cNvPr id="22" name="TileSub4">
            <a:extLst>
              <a:ext uri="{FF2B5EF4-FFF2-40B4-BE49-F238E27FC236}">
                <a16:creationId xmlns:a16="http://schemas.microsoft.com/office/drawing/2014/main" id="{7B5AB3B9-C949-4D85-9DAF-6098C61F4291}"/>
              </a:ext>
            </a:extLst>
          </p:cNvPr>
          <p:cNvSpPr txBox="1"/>
          <p:nvPr/>
        </p:nvSpPr>
        <p:spPr>
          <a:xfrm>
            <a:off x="9565640" y="2971800"/>
            <a:ext cx="1635760" cy="2794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1500">
                <a:solidFill>
                  <a:srgbClr val="5B6B7D"/>
                </a:solidFill>
                <a:latin typeface="Segoe UI"/>
                <a:cs typeface="Segoe UI"/>
              </a:rPr>
              <a:t>$74.3mm</a:t>
            </a:r>
          </a:p>
        </p:txBody>
      </p:sp>
      <p:sp>
        <p:nvSpPr>
          <p:cNvPr id="23" name="TileLab4">
            <a:extLst>
              <a:ext uri="{FF2B5EF4-FFF2-40B4-BE49-F238E27FC236}">
                <a16:creationId xmlns:a16="http://schemas.microsoft.com/office/drawing/2014/main" id="{11649F26-1EA3-4CE6-8D6B-EE3AFDB8DDC8}"/>
              </a:ext>
            </a:extLst>
          </p:cNvPr>
          <p:cNvSpPr txBox="1"/>
          <p:nvPr/>
        </p:nvSpPr>
        <p:spPr>
          <a:xfrm>
            <a:off x="9565640" y="3327400"/>
            <a:ext cx="1635760" cy="2540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1400" b="1">
                <a:solidFill>
                  <a:srgbClr val="5B6B7D"/>
                </a:solidFill>
                <a:latin typeface="Segoe UI"/>
                <a:cs typeface="Segoe UI"/>
              </a:rPr>
              <a:t>TOP CLIENT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D7AA8C5-564B-4DC9-9428-2AD8C1BFF19A}"/>
              </a:ext>
            </a:extLst>
          </p:cNvPr>
          <p:cNvSpPr txBox="1"/>
          <p:nvPr/>
        </p:nvSpPr>
        <p:spPr>
          <a:xfrm>
            <a:off x="838200" y="4013200"/>
            <a:ext cx="10515600" cy="2794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1400" b="1">
                <a:solidFill>
                  <a:srgbClr val="5B6B7D"/>
                </a:solidFill>
                <a:latin typeface="Segoe UI"/>
                <a:cs typeface="Segoe UI"/>
              </a:rPr>
              <a:t>KEY INSIGHTS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8B2101F-BB65-4BD4-9D05-143DAE685B6E}"/>
              </a:ext>
            </a:extLst>
          </p:cNvPr>
          <p:cNvSpPr/>
          <p:nvPr/>
        </p:nvSpPr>
        <p:spPr>
          <a:xfrm>
            <a:off x="838200" y="4394200"/>
            <a:ext cx="3369733" cy="1752600"/>
          </a:xfrm>
          <a:prstGeom prst="rect">
            <a:avLst/>
          </a:prstGeom>
          <a:solidFill>
            <a:srgbClr val="E7EBF1"/>
          </a:solidFill>
          <a:ln w="9525" cap="flat" cmpd="sng" algn="ctr">
            <a:solidFill>
              <a:srgbClr val="D2DAE5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0FC823E-AFAE-4D10-A9E6-2DBBFB43BDDB}"/>
              </a:ext>
            </a:extLst>
          </p:cNvPr>
          <p:cNvSpPr/>
          <p:nvPr/>
        </p:nvSpPr>
        <p:spPr>
          <a:xfrm>
            <a:off x="838200" y="4394200"/>
            <a:ext cx="50800" cy="1752600"/>
          </a:xfrm>
          <a:prstGeom prst="rect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D9C6FC5-299B-4126-8470-96AD7BD072EF}"/>
              </a:ext>
            </a:extLst>
          </p:cNvPr>
          <p:cNvSpPr txBox="1"/>
          <p:nvPr/>
        </p:nvSpPr>
        <p:spPr>
          <a:xfrm>
            <a:off x="1066800" y="4597400"/>
            <a:ext cx="2963333" cy="3302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1700">
                <a:solidFill>
                  <a:srgbClr val="0E8C82"/>
                </a:solidFill>
                <a:latin typeface="Georgia"/>
              </a:rPr>
              <a:t>Concentration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0FBA24-F1C0-4078-95D6-EB9F8F7D67D6}"/>
              </a:ext>
            </a:extLst>
          </p:cNvPr>
          <p:cNvSpPr txBox="1"/>
          <p:nvPr/>
        </p:nvSpPr>
        <p:spPr>
          <a:xfrm>
            <a:off x="1066800" y="5003800"/>
            <a:ext cx="2937933" cy="990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0E8C82"/>
                </a:solidFill>
                <a:latin typeface="Segoe UI"/>
                <a:cs typeface="Segoe UI"/>
              </a:rPr>
              <a:t>Top 10 clients drive 28% of revenue; the Platinum tier alone is 42% from just 16 of 60 relationships.</a:t>
            </a:r>
            <a:endParaRPr lang="en-HK" sz="1400">
              <a:solidFill>
                <a:srgbClr val="0E8C82"/>
              </a:solidFill>
              <a:latin typeface="Segoe UI"/>
              <a:cs typeface="Segoe UI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7FF6252-05C6-437C-ACD4-107B1A9CC145}"/>
              </a:ext>
            </a:extLst>
          </p:cNvPr>
          <p:cNvSpPr/>
          <p:nvPr/>
        </p:nvSpPr>
        <p:spPr>
          <a:xfrm>
            <a:off x="4411133" y="4394200"/>
            <a:ext cx="3369733" cy="1752600"/>
          </a:xfrm>
          <a:prstGeom prst="rect">
            <a:avLst/>
          </a:prstGeom>
          <a:solidFill>
            <a:srgbClr val="E7EBF1"/>
          </a:solidFill>
          <a:ln w="9525" cap="flat" cmpd="sng" algn="ctr">
            <a:solidFill>
              <a:srgbClr val="D2DAE5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10B2747-DF31-4A6B-BD54-7E2DB670B11D}"/>
              </a:ext>
            </a:extLst>
          </p:cNvPr>
          <p:cNvSpPr/>
          <p:nvPr/>
        </p:nvSpPr>
        <p:spPr>
          <a:xfrm>
            <a:off x="4411133" y="4394200"/>
            <a:ext cx="50800" cy="1752600"/>
          </a:xfrm>
          <a:prstGeom prst="rect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B2507E7-2A7B-468B-8C6A-9FD12151DA93}"/>
              </a:ext>
            </a:extLst>
          </p:cNvPr>
          <p:cNvSpPr txBox="1"/>
          <p:nvPr/>
        </p:nvSpPr>
        <p:spPr>
          <a:xfrm>
            <a:off x="4639733" y="4597400"/>
            <a:ext cx="2963333" cy="3302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1700">
                <a:solidFill>
                  <a:srgbClr val="0E8C82"/>
                </a:solidFill>
                <a:latin typeface="Georgia"/>
              </a:rPr>
              <a:t>Best risk-adjusted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CC7ACF-54CB-4365-9DA3-C30BBE72EEB0}"/>
              </a:ext>
            </a:extLst>
          </p:cNvPr>
          <p:cNvSpPr txBox="1"/>
          <p:nvPr/>
        </p:nvSpPr>
        <p:spPr>
          <a:xfrm>
            <a:off x="4639733" y="5003800"/>
            <a:ext cx="2937933" cy="990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0E8C82"/>
                </a:solidFill>
                <a:latin typeface="Segoe UI"/>
                <a:cs typeface="Segoe UI"/>
              </a:rPr>
              <a:t>Hedge funds are the most capital-efficient segment — avg YTD 12.0%, Sharpe 1.76 on the smallest AUM.</a:t>
            </a:r>
            <a:endParaRPr lang="en-HK" sz="1400">
              <a:solidFill>
                <a:srgbClr val="0E8C82"/>
              </a:solidFill>
              <a:latin typeface="Segoe UI"/>
              <a:cs typeface="Segoe UI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1B4A374-BF40-430A-B0BC-1B5A539673F3}"/>
              </a:ext>
            </a:extLst>
          </p:cNvPr>
          <p:cNvSpPr/>
          <p:nvPr/>
        </p:nvSpPr>
        <p:spPr>
          <a:xfrm>
            <a:off x="7984066" y="4394200"/>
            <a:ext cx="3369733" cy="1752600"/>
          </a:xfrm>
          <a:prstGeom prst="rect">
            <a:avLst/>
          </a:prstGeom>
          <a:solidFill>
            <a:srgbClr val="E7EBF1"/>
          </a:solidFill>
          <a:ln w="9525" cap="flat" cmpd="sng" algn="ctr">
            <a:solidFill>
              <a:srgbClr val="D2DAE5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E3FC2D2-1B9E-463A-A948-78B68AC36108}"/>
              </a:ext>
            </a:extLst>
          </p:cNvPr>
          <p:cNvSpPr/>
          <p:nvPr/>
        </p:nvSpPr>
        <p:spPr>
          <a:xfrm>
            <a:off x="7984066" y="4394200"/>
            <a:ext cx="50800" cy="1752600"/>
          </a:xfrm>
          <a:prstGeom prst="rect">
            <a:avLst/>
          </a:prstGeom>
          <a:solidFill>
            <a:srgbClr val="9A7B24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AF43A29-294D-40C9-ABEE-8B71EA14B894}"/>
              </a:ext>
            </a:extLst>
          </p:cNvPr>
          <p:cNvSpPr txBox="1"/>
          <p:nvPr/>
        </p:nvSpPr>
        <p:spPr>
          <a:xfrm>
            <a:off x="8212666" y="4597400"/>
            <a:ext cx="2963333" cy="3302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1700">
                <a:solidFill>
                  <a:srgbClr val="0E8C82"/>
                </a:solidFill>
                <a:latin typeface="Georgia"/>
              </a:rPr>
              <a:t>Growth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A851AC7-14D7-4681-BB08-5CD638BDD7F2}"/>
              </a:ext>
            </a:extLst>
          </p:cNvPr>
          <p:cNvSpPr txBox="1"/>
          <p:nvPr/>
        </p:nvSpPr>
        <p:spPr>
          <a:xfrm>
            <a:off x="8212666" y="5003800"/>
            <a:ext cx="2937933" cy="990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0E8C82"/>
                </a:solidFill>
                <a:latin typeface="Segoe UI"/>
                <a:cs typeface="Segoe UI"/>
              </a:rPr>
              <a:t>24 Silver / Bronze accounts combine strong returns with clear tier-upgrade potential.</a:t>
            </a:r>
            <a:endParaRPr lang="en-HK" sz="1400">
              <a:solidFill>
                <a:srgbClr val="0E8C82"/>
              </a:solidFill>
              <a:latin typeface="Segoe UI"/>
              <a:cs typeface="Segoe UI"/>
            </a:endParaRPr>
          </a:p>
        </p:txBody>
      </p:sp>
      <p:pic>
        <p:nvPicPr>
          <p:cNvPr id="37" name="Graphic 37" descr="Revenue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644650" y="2057400"/>
            <a:ext cx="355600" cy="355600"/>
          </a:xfrm>
          <a:prstGeom prst="rect">
            <a:avLst/>
          </a:prstGeom>
        </p:spPr>
      </p:pic>
      <p:pic>
        <p:nvPicPr>
          <p:cNvPr id="38" name="Graphic 38" descr="AUM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90950" y="2057400"/>
            <a:ext cx="355600" cy="355600"/>
          </a:xfrm>
          <a:prstGeom prst="rect">
            <a:avLst/>
          </a:prstGeom>
        </p:spPr>
      </p:pic>
      <p:pic>
        <p:nvPicPr>
          <p:cNvPr id="39" name="Graphic 39" descr="Return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37250" y="2057400"/>
            <a:ext cx="355600" cy="355600"/>
          </a:xfrm>
          <a:prstGeom prst="rect">
            <a:avLst/>
          </a:prstGeom>
        </p:spPr>
      </p:pic>
      <p:pic>
        <p:nvPicPr>
          <p:cNvPr id="40" name="Graphic 40" descr="Client count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70850" y="2057400"/>
            <a:ext cx="355600" cy="355600"/>
          </a:xfrm>
          <a:prstGeom prst="rect">
            <a:avLst/>
          </a:prstGeom>
        </p:spPr>
      </p:pic>
      <p:pic>
        <p:nvPicPr>
          <p:cNvPr id="41" name="Graphic 41" descr="Top client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217150" y="2057400"/>
            <a:ext cx="355600" cy="355600"/>
          </a:xfrm>
          <a:prstGeom prst="rect">
            <a:avLst/>
          </a:prstGeom>
        </p:spPr>
      </p:pic>
      <p:pic>
        <p:nvPicPr>
          <p:cNvPr id="42" name="Graphic 42" descr="Concentration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46500" y="4521200"/>
            <a:ext cx="304800" cy="304800"/>
          </a:xfrm>
          <a:prstGeom prst="rect">
            <a:avLst/>
          </a:prstGeom>
        </p:spPr>
      </p:pic>
      <p:pic>
        <p:nvPicPr>
          <p:cNvPr id="43" name="Graphic 43" descr="Risk-adjusted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15200" y="4521200"/>
            <a:ext cx="304800" cy="304800"/>
          </a:xfrm>
          <a:prstGeom prst="rect">
            <a:avLst/>
          </a:prstGeom>
        </p:spPr>
      </p:pic>
      <p:pic>
        <p:nvPicPr>
          <p:cNvPr id="44" name="Graphic 44" descr="Growth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896600" y="45212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546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A39AF26-244E-4C9B-A0FD-AE2508245850}"/>
              </a:ext>
            </a:extLst>
          </p:cNvPr>
          <p:cNvSpPr/>
          <p:nvPr/>
        </p:nvSpPr>
        <p:spPr>
          <a:xfrm>
            <a:off x="6248400" y="1625600"/>
            <a:ext cx="5207000" cy="4724400"/>
          </a:xfrm>
          <a:prstGeom prst="roundRect">
            <a:avLst/>
          </a:prstGeom>
          <a:solidFill>
            <a:srgbClr val="EAF1F4"/>
          </a:solidFill>
          <a:ln w="9525" cap="flat" cmpd="sng" algn="ctr">
            <a:solidFill>
              <a:srgbClr val="DCE7EC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25CA04E-B393-4F0A-8E02-FBA300A30B80}"/>
              </a:ext>
            </a:extLst>
          </p:cNvPr>
          <p:cNvSpPr/>
          <p:nvPr/>
        </p:nvSpPr>
        <p:spPr>
          <a:xfrm>
            <a:off x="736600" y="1625600"/>
            <a:ext cx="5334000" cy="4724400"/>
          </a:xfrm>
          <a:prstGeom prst="roundRect">
            <a:avLst/>
          </a:prstGeom>
          <a:solidFill>
            <a:srgbClr val="EAF1F4"/>
          </a:solidFill>
          <a:ln w="9525" cap="flat" cmpd="sng" algn="ctr">
            <a:solidFill>
              <a:srgbClr val="DCE7EC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EF16E7-9EDD-359D-B8E7-6A75E1185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K" sz="3000">
                <a:latin typeface="Georgia"/>
              </a:rPr>
              <a:t>Revenue Concentration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EE1E21-A82D-4CD0-BFFF-2511BFBC8E24}"/>
              </a:ext>
            </a:extLst>
          </p:cNvPr>
          <p:cNvSpPr txBox="1"/>
          <p:nvPr/>
        </p:nvSpPr>
        <p:spPr>
          <a:xfrm>
            <a:off x="1168400" y="1752600"/>
            <a:ext cx="4826000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1400" b="1">
                <a:solidFill>
                  <a:srgbClr val="0E8C82"/>
                </a:solidFill>
                <a:latin typeface="Segoe UI"/>
                <a:cs typeface="Segoe UI"/>
              </a:rPr>
              <a:t>REVENUE BY RELATIONSHIP TIER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9427DB-58FB-4A56-BF87-C1CD23026267}"/>
              </a:ext>
            </a:extLst>
          </p:cNvPr>
          <p:cNvSpPr txBox="1"/>
          <p:nvPr/>
        </p:nvSpPr>
        <p:spPr>
          <a:xfrm>
            <a:off x="6680200" y="1752600"/>
            <a:ext cx="4826000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 b="1">
                <a:solidFill>
                  <a:srgbClr val="0E8C82"/>
                </a:solidFill>
                <a:latin typeface="Segoe UI"/>
                <a:cs typeface="Segoe UI"/>
              </a:rPr>
              <a:t>TOP 10 CLIENTS BY REVENUE  ($mm)</a:t>
            </a:r>
            <a:endParaRPr lang="en-HK" sz="1400" b="1">
              <a:solidFill>
                <a:srgbClr val="0E8C82"/>
              </a:solidFill>
              <a:latin typeface="Segoe UI"/>
              <a:cs typeface="Segoe U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1BD185-AACA-4CFE-A709-2163F0122218}"/>
              </a:ext>
            </a:extLst>
          </p:cNvPr>
          <p:cNvSpPr txBox="1"/>
          <p:nvPr/>
        </p:nvSpPr>
        <p:spPr>
          <a:xfrm>
            <a:off x="838200" y="6350000"/>
            <a:ext cx="10515600" cy="3048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 i="1">
                <a:solidFill>
                  <a:srgbClr val="5B6B7D"/>
                </a:solidFill>
                <a:latin typeface="Segoe UI"/>
                <a:cs typeface="Segoe UI"/>
              </a:rPr>
              <a:t>The book is concentrated and relationship-led — a small set of anchor accounts carries the revenue.</a:t>
            </a:r>
            <a:endParaRPr lang="en-HK" sz="1400" i="1">
              <a:solidFill>
                <a:srgbClr val="5B6B7D"/>
              </a:solidFill>
              <a:latin typeface="Segoe UI"/>
              <a:cs typeface="Segoe UI"/>
            </a:endParaRPr>
          </a:p>
        </p:txBody>
      </p:sp>
      <p:graphicFrame>
        <p:nvGraphicFramePr>
          <p:cNvPr id="201" name="Chart1"/>
          <p:cNvGraphicFramePr/>
          <p:nvPr/>
        </p:nvGraphicFramePr>
        <p:xfrm>
          <a:off x="838200" y="2133600"/>
          <a:ext cx="5080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2" name="Chart2"/>
          <p:cNvGraphicFramePr/>
          <p:nvPr/>
        </p:nvGraphicFramePr>
        <p:xfrm>
          <a:off x="6350000" y="2057400"/>
          <a:ext cx="5003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3" name="Graphic 203" descr="Tier chart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1739900"/>
            <a:ext cx="228600" cy="228600"/>
          </a:xfrm>
          <a:prstGeom prst="rect">
            <a:avLst/>
          </a:prstGeom>
        </p:spPr>
      </p:pic>
      <p:pic>
        <p:nvPicPr>
          <p:cNvPr id="204" name="Graphic 204" descr="Top clients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50000" y="1739900"/>
            <a:ext cx="2286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575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59F2AAD-D374-4A21-8AE3-F1185A13EC44}"/>
              </a:ext>
            </a:extLst>
          </p:cNvPr>
          <p:cNvSpPr/>
          <p:nvPr/>
        </p:nvSpPr>
        <p:spPr>
          <a:xfrm>
            <a:off x="6248400" y="4089400"/>
            <a:ext cx="5283200" cy="2260600"/>
          </a:xfrm>
          <a:prstGeom prst="roundRect">
            <a:avLst/>
          </a:prstGeom>
          <a:solidFill>
            <a:srgbClr val="EAF1F4"/>
          </a:solidFill>
          <a:ln w="9525" cap="flat" cmpd="sng" algn="ctr">
            <a:solidFill>
              <a:srgbClr val="DCE7EC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8F2F255-AC2E-4E98-89E9-7E376BD3463F}"/>
              </a:ext>
            </a:extLst>
          </p:cNvPr>
          <p:cNvSpPr/>
          <p:nvPr/>
        </p:nvSpPr>
        <p:spPr>
          <a:xfrm>
            <a:off x="6248400" y="1625600"/>
            <a:ext cx="5283200" cy="2387600"/>
          </a:xfrm>
          <a:prstGeom prst="roundRect">
            <a:avLst/>
          </a:prstGeom>
          <a:solidFill>
            <a:srgbClr val="EAF1F4"/>
          </a:solidFill>
          <a:ln w="9525" cap="flat" cmpd="sng" algn="ctr">
            <a:solidFill>
              <a:srgbClr val="DCE7EC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527D325-7F4D-4580-9B36-1497721E9E7A}"/>
              </a:ext>
            </a:extLst>
          </p:cNvPr>
          <p:cNvSpPr/>
          <p:nvPr/>
        </p:nvSpPr>
        <p:spPr>
          <a:xfrm>
            <a:off x="736600" y="1625600"/>
            <a:ext cx="5410200" cy="4724400"/>
          </a:xfrm>
          <a:prstGeom prst="roundRect">
            <a:avLst/>
          </a:prstGeom>
          <a:solidFill>
            <a:srgbClr val="EAF1F4"/>
          </a:solidFill>
          <a:ln w="9525" cap="flat" cmpd="sng" algn="ctr">
            <a:solidFill>
              <a:srgbClr val="DCE7EC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01CC40-FCFA-D483-3E2B-8A68425F8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K" sz="3000">
                <a:latin typeface="Georgia"/>
              </a:rPr>
              <a:t>Segment Performance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C2DC21-3992-4308-A520-C4913928C0B0}"/>
              </a:ext>
            </a:extLst>
          </p:cNvPr>
          <p:cNvSpPr txBox="1"/>
          <p:nvPr/>
        </p:nvSpPr>
        <p:spPr>
          <a:xfrm>
            <a:off x="1168400" y="1752600"/>
            <a:ext cx="5080000" cy="2540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US" sz="1400" b="1">
                <a:solidFill>
                  <a:srgbClr val="0E8C82"/>
                </a:solidFill>
                <a:latin typeface="Segoe UI"/>
                <a:cs typeface="Segoe UI"/>
              </a:rPr>
              <a:t>REVENUE BY CLIENT TYPE  ($mm)</a:t>
            </a:r>
            <a:endParaRPr lang="en-HK" sz="1400" b="1">
              <a:solidFill>
                <a:srgbClr val="0E8C82"/>
              </a:solidFill>
              <a:latin typeface="Segoe UI"/>
              <a:cs typeface="Segoe U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554601-CC7E-4783-B3BF-866E3D9083F2}"/>
              </a:ext>
            </a:extLst>
          </p:cNvPr>
          <p:cNvSpPr txBox="1"/>
          <p:nvPr/>
        </p:nvSpPr>
        <p:spPr>
          <a:xfrm>
            <a:off x="6680200" y="1752600"/>
            <a:ext cx="5080000" cy="2540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US" sz="1400" b="1">
                <a:solidFill>
                  <a:srgbClr val="9A7B24"/>
                </a:solidFill>
                <a:latin typeface="Segoe UI"/>
                <a:cs typeface="Segoe UI"/>
              </a:rPr>
              <a:t>AVG YTD RETURN BY CLIENT TYPE  (%)</a:t>
            </a:r>
            <a:endParaRPr lang="en-HK" sz="1400" b="1">
              <a:solidFill>
                <a:srgbClr val="9A7B24"/>
              </a:solidFill>
              <a:latin typeface="Segoe UI"/>
              <a:cs typeface="Segoe U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E5F5E6-7352-478E-8AF7-A214A28D9E60}"/>
              </a:ext>
            </a:extLst>
          </p:cNvPr>
          <p:cNvSpPr txBox="1"/>
          <p:nvPr/>
        </p:nvSpPr>
        <p:spPr>
          <a:xfrm>
            <a:off x="6680200" y="4191000"/>
            <a:ext cx="5080000" cy="2540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1400" b="1">
                <a:solidFill>
                  <a:srgbClr val="3E6491"/>
                </a:solidFill>
                <a:latin typeface="Segoe UI"/>
                <a:cs typeface="Segoe UI"/>
              </a:rPr>
              <a:t>REVENUE BY REGION  ($mm)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5421DA-010E-4860-92C6-B7BFB73B9EE8}"/>
              </a:ext>
            </a:extLst>
          </p:cNvPr>
          <p:cNvSpPr txBox="1"/>
          <p:nvPr/>
        </p:nvSpPr>
        <p:spPr>
          <a:xfrm>
            <a:off x="838200" y="6350000"/>
            <a:ext cx="10515600" cy="3048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 i="1">
                <a:solidFill>
                  <a:srgbClr val="5B6B7D"/>
                </a:solidFill>
                <a:latin typeface="Segoe UI"/>
                <a:cs typeface="Segoe UI"/>
              </a:rPr>
              <a:t>Hedge funds deliver the best risk-adjusted returns (12.0% vs 7.9% book avg); Citadel &amp; Millennium lead on revenue per $bn AUM.</a:t>
            </a:r>
            <a:endParaRPr lang="en-HK" sz="1400" i="1">
              <a:solidFill>
                <a:srgbClr val="5B6B7D"/>
              </a:solidFill>
              <a:latin typeface="Segoe UI"/>
              <a:cs typeface="Segoe UI"/>
            </a:endParaRPr>
          </a:p>
        </p:txBody>
      </p:sp>
      <p:graphicFrame>
        <p:nvGraphicFramePr>
          <p:cNvPr id="301" name="Chart1"/>
          <p:cNvGraphicFramePr/>
          <p:nvPr/>
        </p:nvGraphicFramePr>
        <p:xfrm>
          <a:off x="838200" y="2133600"/>
          <a:ext cx="5207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32" name="Chart2"/>
          <p:cNvGraphicFramePr/>
          <p:nvPr/>
        </p:nvGraphicFramePr>
        <p:xfrm>
          <a:off x="6350000" y="2057400"/>
          <a:ext cx="5080000" cy="200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33" name="Chart3"/>
          <p:cNvGraphicFramePr/>
          <p:nvPr/>
        </p:nvGraphicFramePr>
        <p:xfrm>
          <a:off x="6350000" y="4521200"/>
          <a:ext cx="50800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34" name="Graphic 334" descr="Client type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8200" y="1739900"/>
            <a:ext cx="228600" cy="228600"/>
          </a:xfrm>
          <a:prstGeom prst="rect">
            <a:avLst/>
          </a:prstGeom>
        </p:spPr>
      </p:pic>
      <p:pic>
        <p:nvPicPr>
          <p:cNvPr id="335" name="Graphic 335" descr="Return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50000" y="1739900"/>
            <a:ext cx="228600" cy="228600"/>
          </a:xfrm>
          <a:prstGeom prst="rect">
            <a:avLst/>
          </a:prstGeom>
        </p:spPr>
      </p:pic>
      <p:pic>
        <p:nvPicPr>
          <p:cNvPr id="336" name="Graphic 336" descr="Region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50000" y="4178300"/>
            <a:ext cx="2286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035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71D8C-40C4-84C0-A623-93B8B0E8F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K" sz="3000">
                <a:latin typeface="Georgia"/>
              </a:rPr>
              <a:t>Growth Opportunity &amp; Recommendations</a:t>
            </a:r>
          </a:p>
        </p:txBody>
      </p:sp>
      <p:sp>
        <p:nvSpPr>
          <p:cNvPr id="3" name="HeadlineStrip">
            <a:extLst>
              <a:ext uri="{FF2B5EF4-FFF2-40B4-BE49-F238E27FC236}">
                <a16:creationId xmlns:a16="http://schemas.microsoft.com/office/drawing/2014/main" id="{E17A4D1A-FAEE-4EF2-A97F-EEF95320C13B}"/>
              </a:ext>
            </a:extLst>
          </p:cNvPr>
          <p:cNvSpPr/>
          <p:nvPr/>
        </p:nvSpPr>
        <p:spPr>
          <a:xfrm>
            <a:off x="838200" y="1905000"/>
            <a:ext cx="10515600" cy="1168400"/>
          </a:xfrm>
          <a:prstGeom prst="rect">
            <a:avLst/>
          </a:prstGeom>
          <a:solidFill>
            <a:srgbClr val="DCEBE8"/>
          </a:solidFill>
          <a:ln w="9525" cap="flat" cmpd="sng" algn="ctr">
            <a:solidFill>
              <a:srgbClr val="BFDCD7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A492B8-FF72-4A3F-88A3-3A8461A3B04D}"/>
              </a:ext>
            </a:extLst>
          </p:cNvPr>
          <p:cNvSpPr/>
          <p:nvPr/>
        </p:nvSpPr>
        <p:spPr>
          <a:xfrm>
            <a:off x="838200" y="1905000"/>
            <a:ext cx="63500" cy="1168400"/>
          </a:xfrm>
          <a:prstGeom prst="rect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7A32ED-48E3-4244-908B-B2D81E6D84CF}"/>
              </a:ext>
            </a:extLst>
          </p:cNvPr>
          <p:cNvSpPr txBox="1"/>
          <p:nvPr/>
        </p:nvSpPr>
        <p:spPr>
          <a:xfrm>
            <a:off x="1143000" y="2057400"/>
            <a:ext cx="8763000" cy="330200"/>
          </a:xfrm>
          <a:prstGeom prst="rect">
            <a:avLst/>
          </a:prstGeom>
          <a:noFill/>
        </p:spPr>
        <p:txBody>
          <a:bodyPr vertOverflow="overflow" vert="horz" wrap="none" rtlCol="0" anchor="t">
            <a:spAutoFit/>
          </a:bodyPr>
          <a:lstStyle/>
          <a:p>
            <a:pPr algn="l"/>
            <a:r>
              <a:rPr lang="en-HK" sz="1900">
                <a:solidFill>
                  <a:srgbClr val="0E8C82"/>
                </a:solidFill>
                <a:latin typeface="Georgia"/>
              </a:rPr>
              <a:t>Expand wallet share via tier upgrades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453743-D09B-436F-9B85-E658DDE61DD4}"/>
              </a:ext>
            </a:extLst>
          </p:cNvPr>
          <p:cNvSpPr txBox="1"/>
          <p:nvPr/>
        </p:nvSpPr>
        <p:spPr>
          <a:xfrm>
            <a:off x="1143000" y="2438400"/>
            <a:ext cx="8763000" cy="5334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1B2A44"/>
                </a:solidFill>
                <a:latin typeface="Segoe UI"/>
                <a:cs typeface="Segoe UI"/>
              </a:rPr>
              <a:t>24 Silver/Bronze accounts — incl. AustralianSuper, Khazanah, Aware Super — pair strong returns with clear upgrade potential: the cleanest path to grow revenue.</a:t>
            </a:r>
            <a:endParaRPr lang="en-HK" sz="1400">
              <a:solidFill>
                <a:srgbClr val="1B2A44"/>
              </a:solidFill>
              <a:latin typeface="Segoe UI"/>
              <a:cs typeface="Segoe U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9AE726-0FFB-475B-B001-CB06E337667F}"/>
              </a:ext>
            </a:extLst>
          </p:cNvPr>
          <p:cNvSpPr txBox="1"/>
          <p:nvPr/>
        </p:nvSpPr>
        <p:spPr>
          <a:xfrm>
            <a:off x="838200" y="3302000"/>
            <a:ext cx="5080000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1400" b="1">
                <a:solidFill>
                  <a:srgbClr val="5B6B7D"/>
                </a:solidFill>
                <a:latin typeface="Segoe UI"/>
                <a:cs typeface="Segoe UI"/>
              </a:rPr>
              <a:t>PRIORITY ACTIONS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354926-8307-4015-9B1E-49726124C1CF}"/>
              </a:ext>
            </a:extLst>
          </p:cNvPr>
          <p:cNvSpPr/>
          <p:nvPr/>
        </p:nvSpPr>
        <p:spPr>
          <a:xfrm>
            <a:off x="838200" y="3708400"/>
            <a:ext cx="5105400" cy="1219200"/>
          </a:xfrm>
          <a:prstGeom prst="rect">
            <a:avLst/>
          </a:prstGeom>
          <a:solidFill>
            <a:srgbClr val="E7EBF1"/>
          </a:solidFill>
          <a:ln w="9525" cap="flat" cmpd="sng" algn="ctr">
            <a:solidFill>
              <a:srgbClr val="D2DAE5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9DA2269-B78C-4AE3-A847-B83583DBE04E}"/>
              </a:ext>
            </a:extLst>
          </p:cNvPr>
          <p:cNvSpPr/>
          <p:nvPr/>
        </p:nvSpPr>
        <p:spPr>
          <a:xfrm>
            <a:off x="1041400" y="3937000"/>
            <a:ext cx="508000" cy="508000"/>
          </a:xfrm>
          <a:prstGeom prst="ellipse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HK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C9256B-4B9A-4DFC-9610-6A36D3C67D7B}"/>
              </a:ext>
            </a:extLst>
          </p:cNvPr>
          <p:cNvSpPr txBox="1"/>
          <p:nvPr/>
        </p:nvSpPr>
        <p:spPr>
          <a:xfrm>
            <a:off x="1727200" y="3886200"/>
            <a:ext cx="4013200" cy="323165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>
              <a:buNone/>
            </a:pPr>
            <a:r>
              <a:rPr lang="en-US" sz="1500" b="1" dirty="0">
                <a:solidFill>
                  <a:srgbClr val="1B2A44"/>
                </a:solidFill>
                <a:latin typeface="Segoe UI"/>
              </a:rPr>
              <a:t>Prioritise Silver → Gold upgrades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931019-5D9B-4179-AA54-EB31E4C410AE}"/>
              </a:ext>
            </a:extLst>
          </p:cNvPr>
          <p:cNvSpPr txBox="1"/>
          <p:nvPr/>
        </p:nvSpPr>
        <p:spPr>
          <a:xfrm>
            <a:off x="1727200" y="4216400"/>
            <a:ext cx="4013200" cy="609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4A5A6B"/>
                </a:solidFill>
                <a:latin typeface="Segoe UI"/>
                <a:cs typeface="Segoe UI"/>
              </a:rPr>
              <a:t>Target the strongest-return Silver accounts for tier promotion to lift revenue per relationship.</a:t>
            </a:r>
            <a:endParaRPr lang="en-HK" sz="1400">
              <a:solidFill>
                <a:srgbClr val="4A5A6B"/>
              </a:solidFill>
              <a:latin typeface="Segoe UI"/>
              <a:cs typeface="Segoe U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7E8A722-9BCA-43D6-AF57-82E58C248701}"/>
              </a:ext>
            </a:extLst>
          </p:cNvPr>
          <p:cNvSpPr/>
          <p:nvPr/>
        </p:nvSpPr>
        <p:spPr>
          <a:xfrm>
            <a:off x="6248400" y="3708400"/>
            <a:ext cx="5105400" cy="1219200"/>
          </a:xfrm>
          <a:prstGeom prst="rect">
            <a:avLst/>
          </a:prstGeom>
          <a:solidFill>
            <a:srgbClr val="E7EBF1"/>
          </a:solidFill>
          <a:ln w="9525" cap="flat" cmpd="sng" algn="ctr">
            <a:solidFill>
              <a:srgbClr val="D2DAE5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8F385A7-6AFD-41B3-9C9A-A96C3BC9C390}"/>
              </a:ext>
            </a:extLst>
          </p:cNvPr>
          <p:cNvSpPr/>
          <p:nvPr/>
        </p:nvSpPr>
        <p:spPr>
          <a:xfrm>
            <a:off x="6451600" y="3937000"/>
            <a:ext cx="508000" cy="508000"/>
          </a:xfrm>
          <a:prstGeom prst="ellipse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HK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1C19A2-83EC-40D0-810A-669D3249676B}"/>
              </a:ext>
            </a:extLst>
          </p:cNvPr>
          <p:cNvSpPr txBox="1"/>
          <p:nvPr/>
        </p:nvSpPr>
        <p:spPr>
          <a:xfrm>
            <a:off x="7137400" y="3886200"/>
            <a:ext cx="4013200" cy="3048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1500" b="1">
                <a:solidFill>
                  <a:srgbClr val="1B2A44"/>
                </a:solidFill>
                <a:latin typeface="Segoe UI"/>
                <a:cs typeface="Segoe UI"/>
              </a:rPr>
              <a:t>Deepen hedge-fund coverage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4304A9-A8E7-46B6-811C-3730EE6973C2}"/>
              </a:ext>
            </a:extLst>
          </p:cNvPr>
          <p:cNvSpPr txBox="1"/>
          <p:nvPr/>
        </p:nvSpPr>
        <p:spPr>
          <a:xfrm>
            <a:off x="7137400" y="4216400"/>
            <a:ext cx="4013200" cy="609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4A5A6B"/>
                </a:solidFill>
                <a:latin typeface="Segoe UI"/>
                <a:cs typeface="Segoe UI"/>
              </a:rPr>
              <a:t>HFs are the most capital-efficient segment (12.0% YTD, 1.76 Sharpe) - allocate more coverage.</a:t>
            </a:r>
            <a:endParaRPr lang="en-HK" sz="1400">
              <a:solidFill>
                <a:srgbClr val="4A5A6B"/>
              </a:solidFill>
              <a:latin typeface="Segoe UI"/>
              <a:cs typeface="Segoe U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DEAF6B-4D19-48A3-A6A2-EF42B3F47B29}"/>
              </a:ext>
            </a:extLst>
          </p:cNvPr>
          <p:cNvSpPr/>
          <p:nvPr/>
        </p:nvSpPr>
        <p:spPr>
          <a:xfrm>
            <a:off x="838200" y="5181600"/>
            <a:ext cx="5105400" cy="1219200"/>
          </a:xfrm>
          <a:prstGeom prst="rect">
            <a:avLst/>
          </a:prstGeom>
          <a:solidFill>
            <a:srgbClr val="E7EBF1"/>
          </a:solidFill>
          <a:ln w="9525" cap="flat" cmpd="sng" algn="ctr">
            <a:solidFill>
              <a:srgbClr val="D2DAE5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F620BF2-125E-4D1C-9B4F-23A378DA5909}"/>
              </a:ext>
            </a:extLst>
          </p:cNvPr>
          <p:cNvSpPr/>
          <p:nvPr/>
        </p:nvSpPr>
        <p:spPr>
          <a:xfrm>
            <a:off x="1041400" y="5410200"/>
            <a:ext cx="508000" cy="508000"/>
          </a:xfrm>
          <a:prstGeom prst="ellipse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HK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CCC1C2-30C2-436D-B82A-568ACCAD3E12}"/>
              </a:ext>
            </a:extLst>
          </p:cNvPr>
          <p:cNvSpPr txBox="1"/>
          <p:nvPr/>
        </p:nvSpPr>
        <p:spPr>
          <a:xfrm>
            <a:off x="1727200" y="5359400"/>
            <a:ext cx="4013200" cy="3048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1500" b="1">
                <a:solidFill>
                  <a:srgbClr val="1B2A44"/>
                </a:solidFill>
                <a:latin typeface="Segoe UI"/>
                <a:cs typeface="Segoe UI"/>
              </a:rPr>
              <a:t>Monitor Platinum concentration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61B5715-1DA6-415E-A9E6-CDD1A47DEFB9}"/>
              </a:ext>
            </a:extLst>
          </p:cNvPr>
          <p:cNvSpPr txBox="1"/>
          <p:nvPr/>
        </p:nvSpPr>
        <p:spPr>
          <a:xfrm>
            <a:off x="1727200" y="5689600"/>
            <a:ext cx="4013200" cy="609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4A5A6B"/>
                </a:solidFill>
                <a:latin typeface="Segoe UI"/>
                <a:cs typeface="Segoe UI"/>
              </a:rPr>
              <a:t>42% of revenue sits in 16 relationships; track single-name risk and diversify the base.</a:t>
            </a:r>
            <a:endParaRPr lang="en-HK" sz="1400">
              <a:solidFill>
                <a:srgbClr val="4A5A6B"/>
              </a:solidFill>
              <a:latin typeface="Segoe UI"/>
              <a:cs typeface="Segoe UI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49852F7-FD5B-4676-BF5B-DD4EEB2E3A54}"/>
              </a:ext>
            </a:extLst>
          </p:cNvPr>
          <p:cNvSpPr/>
          <p:nvPr/>
        </p:nvSpPr>
        <p:spPr>
          <a:xfrm>
            <a:off x="6248400" y="5181600"/>
            <a:ext cx="5105400" cy="1219200"/>
          </a:xfrm>
          <a:prstGeom prst="rect">
            <a:avLst/>
          </a:prstGeom>
          <a:solidFill>
            <a:srgbClr val="E7EBF1"/>
          </a:solidFill>
          <a:ln w="9525" cap="flat" cmpd="sng" algn="ctr">
            <a:solidFill>
              <a:srgbClr val="D2DAE5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HK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22A8934-FEDA-4B14-932C-9B2DEB4DCA7B}"/>
              </a:ext>
            </a:extLst>
          </p:cNvPr>
          <p:cNvSpPr/>
          <p:nvPr/>
        </p:nvSpPr>
        <p:spPr>
          <a:xfrm>
            <a:off x="6451600" y="5410200"/>
            <a:ext cx="508000" cy="508000"/>
          </a:xfrm>
          <a:prstGeom prst="ellipse">
            <a:avLst/>
          </a:prstGeom>
          <a:solidFill>
            <a:srgbClr val="0E8C8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HK" b="1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E700F3-F882-4213-95FB-3C4C547F76E1}"/>
              </a:ext>
            </a:extLst>
          </p:cNvPr>
          <p:cNvSpPr txBox="1"/>
          <p:nvPr/>
        </p:nvSpPr>
        <p:spPr>
          <a:xfrm>
            <a:off x="7137400" y="5359400"/>
            <a:ext cx="4013200" cy="3048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HK" sz="1500" b="1">
                <a:solidFill>
                  <a:srgbClr val="1B2A44"/>
                </a:solidFill>
                <a:latin typeface="Segoe UI"/>
                <a:cs typeface="Segoe UI"/>
              </a:rPr>
              <a:t>Protect top-10 anchors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E1D6ED4-E74D-4822-A5EE-6581566202B4}"/>
              </a:ext>
            </a:extLst>
          </p:cNvPr>
          <p:cNvSpPr txBox="1"/>
          <p:nvPr/>
        </p:nvSpPr>
        <p:spPr>
          <a:xfrm>
            <a:off x="7137400" y="5689600"/>
            <a:ext cx="4013200" cy="609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4A5A6B"/>
                </a:solidFill>
                <a:latin typeface="Segoe UI"/>
                <a:cs typeface="Segoe UI"/>
              </a:rPr>
              <a:t>The top 10 clients drive 28% of revenue - safeguard these relationships proactively.</a:t>
            </a:r>
            <a:endParaRPr lang="en-HK" sz="1400">
              <a:solidFill>
                <a:srgbClr val="4A5A6B"/>
              </a:solidFill>
              <a:latin typeface="Segoe UI"/>
              <a:cs typeface="Segoe UI"/>
            </a:endParaRPr>
          </a:p>
        </p:txBody>
      </p:sp>
      <p:pic>
        <p:nvPicPr>
          <p:cNvPr id="25" name="Graphic 25" descr="Target growth icon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312400" y="2108200"/>
            <a:ext cx="7112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154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[1783047939899]">
  <a:themeElements>
    <a:clrScheme name="Office">
      <a:dk1>
        <a:srgbClr val="1B2A44"/>
      </a:dk1>
      <a:lt1>
        <a:srgbClr val="F7F9FB"/>
      </a:lt1>
      <a:dk2>
        <a:srgbClr val="233350"/>
      </a:dk2>
      <a:lt2>
        <a:srgbClr val="EAF1F4"/>
      </a:lt2>
      <a:accent1>
        <a:srgbClr val="0E8C82"/>
      </a:accent1>
      <a:accent2>
        <a:srgbClr val="9A7B24"/>
      </a:accent2>
      <a:accent3>
        <a:srgbClr val="3E6491"/>
      </a:accent3>
      <a:accent4>
        <a:srgbClr val="6B7887"/>
      </a:accent4>
      <a:accent5>
        <a:srgbClr val="0E8C82"/>
      </a:accent5>
      <a:accent6>
        <a:srgbClr val="9A7B24"/>
      </a:accent6>
      <a:hlink>
        <a:srgbClr val="467886"/>
      </a:hlink>
      <a:folHlink>
        <a:srgbClr val="96607D"/>
      </a:folHlink>
    </a:clrScheme>
    <a:fontScheme name="Office">
      <a:majorFont>
        <a:latin typeface="Georgia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egoe UI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0C016E8-020A-437E-90E6-50FFACB06DEE}">
  <we:reference id="wa200010001" version="1.0.0.0" store="en-US" storeType="OMEX"/>
  <we:alternateReferences>
    <we:reference id="WA200010001" version="1.0.0.0" store="" storeType="OMEX"/>
  </we:alternateReferences>
  <we:properties>
    <we:property name="claude.fileId" value="&quot;98fb073e-9df5-45c5-b274-d959b33e2766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334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Georgia</vt:lpstr>
      <vt:lpstr>Segoe UI</vt:lpstr>
      <vt:lpstr>Office Theme [1783047939899]</vt:lpstr>
      <vt:lpstr>PowerPoint Presentation</vt:lpstr>
      <vt:lpstr>Portfolio at a Glance</vt:lpstr>
      <vt:lpstr>Revenue Concentration</vt:lpstr>
      <vt:lpstr>Segment Performance</vt:lpstr>
      <vt:lpstr>Growth Opportunity &amp; 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Ng</dc:creator>
  <cp:lastModifiedBy>Christian Ng</cp:lastModifiedBy>
  <cp:revision>5</cp:revision>
  <dcterms:created xsi:type="dcterms:W3CDTF">2026-07-03T02:50:43Z</dcterms:created>
  <dcterms:modified xsi:type="dcterms:W3CDTF">2026-07-03T11:58:20Z</dcterms:modified>
</cp:coreProperties>
</file>